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3.svg" ContentType="image/svg+xml"/>
  <Override PartName="/ppt/media/image5.svg" ContentType="image/svg+xml"/>
  <Override PartName="/ppt/media/image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3"/>
  </p:handoutMasterIdLst>
  <p:sldIdLst>
    <p:sldId id="257" r:id="rId3"/>
    <p:sldId id="331" r:id="rId5"/>
    <p:sldId id="354" r:id="rId6"/>
    <p:sldId id="332" r:id="rId7"/>
    <p:sldId id="348" r:id="rId8"/>
    <p:sldId id="355" r:id="rId9"/>
    <p:sldId id="349" r:id="rId10"/>
    <p:sldId id="350" r:id="rId11"/>
    <p:sldId id="353" r:id="rId12"/>
  </p:sldIdLst>
  <p:sldSz cx="12192000" cy="6858000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98"/>
    <p:restoredTop sz="82551" autoAdjust="0"/>
  </p:normalViewPr>
  <p:slideViewPr>
    <p:cSldViewPr showGuides="1">
      <p:cViewPr varScale="1">
        <p:scale>
          <a:sx n="108" d="100"/>
          <a:sy n="108" d="100"/>
        </p:scale>
        <p:origin x="492" y="96"/>
      </p:cViewPr>
      <p:guideLst>
        <p:guide orient="horz" pos="223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A23B7F-B0A4-4548-866A-1C343862BBF1}" type="datetimeFigureOut">
              <a:rPr lang="en-US" smtClean="0"/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964F3-E214-8E4B-93FF-06A10929F1AC}" type="slidenum">
              <a:rPr lang="en-CA" smtClean="0"/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66FCE3-F006-44F4-AB45-D076B47EC6C4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37ACF-13F2-4BF6-A813-C1A8C688005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Android help tonight 7 </a:t>
            </a:r>
            <a:r>
              <a:rPr lang="en-US" dirty="0"/>
              <a:t>–</a:t>
            </a:r>
            <a:r>
              <a:rPr lang="en-US"/>
              <a:t> 8 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8422ED-6D22-4C8E-86C7-411CA34E568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AE37ACF-13F2-4BF6-A813-C1A8C688005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295401"/>
            <a:ext cx="10363200" cy="1470025"/>
          </a:xfrm>
        </p:spPr>
        <p:txBody>
          <a:bodyPr anchor="b">
            <a:normAutofit/>
          </a:bodyPr>
          <a:lstStyle>
            <a:lvl1pPr algn="l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819400"/>
            <a:ext cx="10363200" cy="19050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914400"/>
            <a:ext cx="109728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09600" y="914400"/>
            <a:ext cx="61976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371601"/>
            <a:ext cx="11074400" cy="136207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95601"/>
            <a:ext cx="11074400" cy="1500187"/>
          </a:xfrm>
        </p:spPr>
        <p:txBody>
          <a:bodyPr anchor="t">
            <a:normAutofit/>
          </a:bodyPr>
          <a:lstStyle>
            <a:lvl1pPr marL="276225" indent="-184150">
              <a:buFont typeface="Wingdings" panose="05000000000000000000" pitchFamily="2" charset="2"/>
              <a:buChar char="§"/>
              <a:defRPr lang="en-US" sz="2000" b="0" i="0" kern="1200" dirty="0" smtClean="0">
                <a:solidFill>
                  <a:schemeClr val="tx1"/>
                </a:solidFill>
                <a:latin typeface="Open Sans" panose="020B0606030504020204"/>
                <a:ea typeface="+mn-ea"/>
                <a:cs typeface="Open Sans" panose="020B0606030504020204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22400" y="6248400"/>
            <a:ext cx="304800" cy="6284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56015-5295-4B6E-81DA-756E99EA6429}" type="slidenum">
              <a:rPr lang="en-US" smtClean="0"/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22400" y="6248400"/>
            <a:ext cx="304800" cy="6284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411162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09600" y="762000"/>
            <a:ext cx="10972800" cy="58674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353695" algn="l"/>
                <a:tab pos="708025" algn="l"/>
                <a:tab pos="1063625" algn="l"/>
                <a:tab pos="1463675" algn="l"/>
                <a:tab pos="1817370" algn="l"/>
                <a:tab pos="2172970" algn="l"/>
                <a:tab pos="2527300" algn="l"/>
              </a:tabLst>
              <a:defRPr sz="1800">
                <a:latin typeface="Consolas" panose="020B0609020204030204"/>
                <a:cs typeface="Consolas" panose="020B0609020204030204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353695" algn="l"/>
                <a:tab pos="708025" algn="l"/>
                <a:tab pos="1063625" algn="l"/>
                <a:tab pos="1463675" algn="l"/>
                <a:tab pos="1817370" algn="l"/>
                <a:tab pos="2172970" algn="l"/>
                <a:tab pos="2527300" algn="l"/>
              </a:tabLst>
              <a:defRPr sz="1700">
                <a:latin typeface="Consolas" panose="020B0609020204030204"/>
                <a:cs typeface="Consolas" panose="020B0609020204030204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/>
              <a:buNone/>
              <a:tabLst>
                <a:tab pos="353695" algn="l"/>
                <a:tab pos="708025" algn="l"/>
                <a:tab pos="1063625" algn="l"/>
                <a:tab pos="1463675" algn="l"/>
                <a:tab pos="1817370" algn="l"/>
                <a:tab pos="2172970" algn="l"/>
                <a:tab pos="2527300" algn="l"/>
              </a:tabLst>
              <a:defRPr sz="1600">
                <a:latin typeface="Consolas" panose="020B0609020204030204"/>
                <a:cs typeface="Consolas" panose="020B0609020204030204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353695" algn="l"/>
                <a:tab pos="708025" algn="l"/>
                <a:tab pos="1063625" algn="l"/>
                <a:tab pos="1463675" algn="l"/>
                <a:tab pos="1817370" algn="l"/>
                <a:tab pos="2172970" algn="l"/>
                <a:tab pos="2527300" algn="l"/>
              </a:tabLst>
              <a:defRPr sz="1800">
                <a:latin typeface="Consolas" panose="020B0609020204030204"/>
                <a:cs typeface="Consolas" panose="020B0609020204030204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353695" algn="l"/>
                <a:tab pos="708025" algn="l"/>
                <a:tab pos="1063625" algn="l"/>
                <a:tab pos="1463675" algn="l"/>
                <a:tab pos="1817370" algn="l"/>
                <a:tab pos="2172970" algn="l"/>
                <a:tab pos="2527300" algn="l"/>
              </a:tabLst>
              <a:defRPr sz="1800">
                <a:latin typeface="Consolas" panose="020B0609020204030204"/>
                <a:cs typeface="Consolas" panose="020B060902020403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">
    <p:bg>
      <p:bgPr>
        <a:gradFill flip="none" rotWithShape="1">
          <a:gsLst>
            <a:gs pos="0">
              <a:schemeClr val="accent5">
                <a:lumMod val="89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15576" y="5486400"/>
            <a:ext cx="10972800" cy="714380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266700" indent="-133350"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9600" y="5486400"/>
            <a:ext cx="10972800" cy="714380"/>
          </a:xfrm>
        </p:spPr>
        <p:txBody>
          <a:bodyPr/>
          <a:lstStyle>
            <a:lvl1pPr marL="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266700" indent="-133350"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33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914400"/>
            <a:ext cx="10972800" cy="525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72800" y="6340476"/>
            <a:ext cx="609600" cy="4413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cs typeface="Open Sans" panose="020B0606030504020204"/>
              </a:defRPr>
            </a:lvl1pPr>
          </a:lstStyle>
          <a:p>
            <a:fld id="{3F328F3C-B2F0-4A85-ABDD-244BA071FC3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200" b="1" i="0" kern="1200">
          <a:solidFill>
            <a:schemeClr val="tx1"/>
          </a:solidFill>
          <a:latin typeface="Open Sans" panose="020B0606030504020204"/>
          <a:ea typeface="+mj-ea"/>
          <a:cs typeface="Open Sans" panose="020B0606030504020204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600"/>
        </a:spcBef>
        <a:spcAft>
          <a:spcPts val="300"/>
        </a:spcAft>
        <a:buSzPct val="80000"/>
        <a:buFont typeface="Wingdings" panose="05000000000000000000" pitchFamily="2" charset="2"/>
        <a:buChar char="§"/>
        <a:defRPr sz="2000" b="0" i="0" kern="1200">
          <a:solidFill>
            <a:schemeClr val="tx1"/>
          </a:solidFill>
          <a:latin typeface="Open Sans" panose="020B0606030504020204"/>
          <a:ea typeface="+mn-ea"/>
          <a:cs typeface="Open Sans" panose="020B0606030504020204"/>
        </a:defRPr>
      </a:lvl1pPr>
      <a:lvl2pPr marL="355600" indent="-173355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SzPct val="80000"/>
        <a:buFont typeface="Lucida Grande"/>
        <a:buChar char="-"/>
        <a:defRPr sz="2000" b="0" i="0" kern="1200">
          <a:solidFill>
            <a:schemeClr val="tx1"/>
          </a:solidFill>
          <a:latin typeface="Open Sans" panose="020B0606030504020204"/>
          <a:ea typeface="+mn-ea"/>
          <a:cs typeface="Open Sans" panose="020B0606030504020204"/>
        </a:defRPr>
      </a:lvl2pPr>
      <a:lvl3pPr marL="365125" indent="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None/>
        <a:defRPr sz="2000" b="0" i="0" kern="1200">
          <a:solidFill>
            <a:schemeClr val="tx1"/>
          </a:solidFill>
          <a:latin typeface="Consolas" panose="020B0609020204030204" charset="0"/>
          <a:ea typeface="Consolas" panose="020B0609020204030204" charset="0"/>
          <a:cs typeface="Consolas" panose="020B0609020204030204" charset="0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–"/>
        <a:defRPr sz="1800" b="0" i="0" kern="1200">
          <a:solidFill>
            <a:schemeClr val="tx1"/>
          </a:solidFill>
          <a:latin typeface="Open Sans" panose="020B0606030504020204"/>
          <a:ea typeface="+mn-ea"/>
          <a:cs typeface="Open Sans" panose="020B0606030504020204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»"/>
        <a:defRPr sz="1800" b="0" i="0" kern="1200">
          <a:solidFill>
            <a:schemeClr val="tx1"/>
          </a:solidFill>
          <a:latin typeface="Open Sans" panose="020B0606030504020204"/>
          <a:ea typeface="+mn-ea"/>
          <a:cs typeface="Open Sans" panose="020B0606030504020204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9.svg"/><Relationship Id="rId7" Type="http://schemas.openxmlformats.org/officeDocument/2006/relationships/image" Target="../media/image8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Grp="1" noChangeArrowheads="1"/>
          </p:cNvSpPr>
          <p:nvPr>
            <p:ph type="ctrTitle"/>
          </p:nvPr>
        </p:nvSpPr>
        <p:spPr>
          <a:xfrm>
            <a:off x="533400" y="1143000"/>
            <a:ext cx="10896600" cy="708025"/>
          </a:xfrm>
        </p:spPr>
        <p:txBody>
          <a:bodyPr/>
          <a:lstStyle/>
          <a:p>
            <a:r>
              <a:rPr lang="en-US" sz="3600" dirty="0"/>
              <a:t>Supermarket System</a:t>
            </a:r>
            <a:endParaRPr lang="en-US" sz="3600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685800" y="3124200"/>
            <a:ext cx="4267200" cy="1905000"/>
          </a:xfrm>
        </p:spPr>
        <p:txBody>
          <a:bodyPr>
            <a:normAutofit/>
          </a:bodyPr>
          <a:lstStyle/>
          <a:p>
            <a:r>
              <a:rPr lang="en-US" altLang="en-CA" dirty="0"/>
              <a:t>Mingyue Zhao</a:t>
            </a:r>
            <a:r>
              <a:rPr lang="en-CA" dirty="0"/>
              <a:t> </a:t>
            </a:r>
            <a:endParaRPr lang="en-CA" dirty="0"/>
          </a:p>
          <a:p>
            <a:r>
              <a:rPr lang="en-US" altLang="en-CA" dirty="0"/>
              <a:t>Jingran Zhao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D11F-04C6-4D6B-A7F8-D1C08A72BA92}" type="slidenum">
              <a:rPr lang="en-US" smtClean="0"/>
            </a:fld>
            <a:endParaRPr lang="en-US"/>
          </a:p>
        </p:txBody>
      </p:sp>
      <p:pic>
        <p:nvPicPr>
          <p:cNvPr id="2" name="https://photo-static-api.fotomore.com/creative/vcg/400/new/VCG41N1000831118.jpg?uid=386&amp;timestamp=1732572875&amp;sign=6ab9482f827b1f4bb7354163eff8dc80" descr="产品销售和客户服务理念，浸渍篮在百货公司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24600" y="3048000"/>
            <a:ext cx="4551680" cy="30340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2800" dirty="0"/>
              <a:t>Introduction</a:t>
            </a:r>
            <a:endParaRPr lang="en-CA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en-CA" sz="2400" b="1" dirty="0"/>
              <a:t>Supermarket system - Simulate supermarket operations</a:t>
            </a:r>
            <a:endParaRPr lang="en-US" altLang="en-CA" sz="2400" b="1" dirty="0"/>
          </a:p>
          <a:p>
            <a:r>
              <a:rPr lang="en-US" altLang="en-CA" b="1" dirty="0"/>
              <a:t>Product Management</a:t>
            </a:r>
            <a:endParaRPr lang="en-US" altLang="en-CA" b="1" dirty="0"/>
          </a:p>
          <a:p>
            <a:pPr lvl="1"/>
            <a:r>
              <a:rPr lang="en-US" altLang="en-CA" dirty="0"/>
              <a:t>Warehouse Management</a:t>
            </a:r>
            <a:endParaRPr lang="en-US" altLang="en-CA" dirty="0"/>
          </a:p>
          <a:p>
            <a:pPr lvl="1"/>
            <a:r>
              <a:rPr lang="en-US" altLang="en-CA" dirty="0"/>
              <a:t>Sales Management (on shelves)</a:t>
            </a:r>
            <a:endParaRPr lang="en-US" altLang="en-CA" dirty="0"/>
          </a:p>
          <a:p>
            <a:r>
              <a:rPr lang="en-US" altLang="en-CA" b="1" dirty="0"/>
              <a:t>Customer Management</a:t>
            </a:r>
            <a:endParaRPr lang="en-US" altLang="en-CA" b="1" dirty="0"/>
          </a:p>
          <a:p>
            <a:pPr lvl="1"/>
            <a:r>
              <a:rPr lang="en-US" altLang="en-CA" dirty="0">
                <a:solidFill>
                  <a:schemeClr val="tx1"/>
                </a:solidFill>
              </a:rPr>
              <a:t>Customer Purchase Behavior</a:t>
            </a:r>
            <a:endParaRPr lang="en-US" altLang="en-CA" dirty="0">
              <a:solidFill>
                <a:schemeClr val="tx1"/>
              </a:solidFill>
            </a:endParaRPr>
          </a:p>
          <a:p>
            <a:pPr lvl="1"/>
            <a:r>
              <a:rPr lang="en-US" altLang="en-CA" dirty="0">
                <a:solidFill>
                  <a:schemeClr val="tx1"/>
                </a:solidFill>
              </a:rPr>
              <a:t>Purchase Record Inquiry</a:t>
            </a:r>
            <a:endParaRPr lang="en-CA" dirty="0">
              <a:solidFill>
                <a:schemeClr val="tx1"/>
              </a:solidFill>
            </a:endParaRPr>
          </a:p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5" name="图片 4" descr="仓库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048000" y="4191000"/>
            <a:ext cx="1304925" cy="1304925"/>
          </a:xfrm>
          <a:prstGeom prst="rect">
            <a:avLst/>
          </a:prstGeom>
        </p:spPr>
      </p:pic>
      <p:pic>
        <p:nvPicPr>
          <p:cNvPr id="6" name="图片 5" descr="快递员搬运工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9600" y="4267200"/>
            <a:ext cx="1047115" cy="1047115"/>
          </a:xfrm>
          <a:prstGeom prst="rect">
            <a:avLst/>
          </a:prstGeom>
        </p:spPr>
      </p:pic>
      <p:pic>
        <p:nvPicPr>
          <p:cNvPr id="7" name="图片 6" descr="超市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05475" y="4343400"/>
            <a:ext cx="990600" cy="990600"/>
          </a:xfrm>
          <a:prstGeom prst="rect">
            <a:avLst/>
          </a:prstGeom>
        </p:spPr>
      </p:pic>
      <p:pic>
        <p:nvPicPr>
          <p:cNvPr id="8" name="图片 7" descr="购物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010400" y="4191000"/>
            <a:ext cx="1257935" cy="12579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Sub-package 1</a:t>
            </a:r>
            <a:endParaRPr lang="en-US" altLang="zh-CN"/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en-CA" b="1" dirty="0">
                <a:sym typeface="+mn-ea"/>
              </a:rPr>
              <a:t>Product Management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F328F3C-B2F0-4A85-ABDD-244BA071FC3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2800" dirty="0"/>
              <a:t>Sub-Package 1 Module 1</a:t>
            </a:r>
            <a:r>
              <a:rPr lang="en-US" altLang="en-CA" sz="2800" dirty="0"/>
              <a:t> -- Warehouse Management</a:t>
            </a:r>
            <a:endParaRPr lang="en-US" altLang="en-CA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sz="2400" b="1"/>
              <a:t>Description:</a:t>
            </a:r>
            <a:r>
              <a:rPr lang="en-US" altLang="zh-CN" sz="2400"/>
              <a:t> Handles products in the warehouse.</a:t>
            </a:r>
            <a:endParaRPr lang="en-US" altLang="zh-CN" sz="2400"/>
          </a:p>
          <a:p>
            <a:r>
              <a:rPr lang="en-US" altLang="zh-CN" sz="2400" b="1"/>
              <a:t>Functions:</a:t>
            </a:r>
            <a:endParaRPr lang="en-US" altLang="zh-CN" sz="2400" b="1"/>
          </a:p>
          <a:p>
            <a:r>
              <a:rPr lang="en-US" altLang="zh-CN" sz="2200"/>
              <a:t>Product Entry</a:t>
            </a:r>
            <a:endParaRPr lang="en-US" altLang="zh-CN" sz="2200"/>
          </a:p>
          <a:p>
            <a:pPr lvl="1"/>
            <a:r>
              <a:rPr lang="en-US" altLang="zh-CN"/>
              <a:t>Add new products to the warehouse</a:t>
            </a:r>
            <a:endParaRPr lang="en-US" altLang="zh-CN"/>
          </a:p>
          <a:p>
            <a:pPr algn="l">
              <a:buClrTx/>
            </a:pPr>
            <a:r>
              <a:rPr lang="en-US" altLang="zh-CN" sz="2200"/>
              <a:t>Product Exit</a:t>
            </a:r>
            <a:endParaRPr lang="en-US" altLang="zh-CN" sz="2200"/>
          </a:p>
          <a:p>
            <a:pPr lvl="1"/>
            <a:r>
              <a:rPr lang="en-US" altLang="zh-CN"/>
              <a:t>Perform exit operation </a:t>
            </a:r>
            <a:r>
              <a:rPr lang="en-US" altLang="zh-CN"/>
              <a:t>if stock is sufficient</a:t>
            </a:r>
            <a:endParaRPr lang="en-US" altLang="zh-CN"/>
          </a:p>
          <a:p>
            <a:pPr algn="l">
              <a:buClrTx/>
            </a:pPr>
            <a:r>
              <a:rPr lang="en-US" altLang="zh-CN" sz="2200"/>
              <a:t>Inventory Display</a:t>
            </a:r>
            <a:endParaRPr lang="en-US" altLang="zh-CN" sz="2200"/>
          </a:p>
          <a:p>
            <a:pPr lvl="1"/>
            <a:r>
              <a:rPr lang="en-US" altLang="zh-CN"/>
              <a:t> Show details of warehouse products</a:t>
            </a:r>
            <a:endParaRPr lang="en-US" altLang="zh-CN"/>
          </a:p>
        </p:txBody>
      </p:sp>
      <p:pic>
        <p:nvPicPr>
          <p:cNvPr id="6" name="https://photo-static-api.fotomore.com/creative/vcg/veer/400/new/VCG41N470205677.jpg?uid=386&amp;timestamp=1732573196&amp;sign=89eae1701e4f86f32a9d0119c1a22a80" descr="仓库内部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91400" y="3810000"/>
            <a:ext cx="3960495" cy="22275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2800" dirty="0"/>
              <a:t>Sub-Package 1 Module </a:t>
            </a:r>
            <a:r>
              <a:rPr lang="en-US" altLang="en-CA" sz="2800" dirty="0"/>
              <a:t>2 -- Sales Management</a:t>
            </a:r>
            <a:endParaRPr lang="en-US" altLang="en-CA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zh-CN" sz="2400" b="1"/>
              <a:t>Description: </a:t>
            </a:r>
            <a:r>
              <a:rPr lang="en-US" altLang="zh-CN"/>
              <a:t>Manages products on shelves.</a:t>
            </a:r>
            <a:endParaRPr lang="en-US" altLang="zh-CN"/>
          </a:p>
          <a:p>
            <a:r>
              <a:rPr lang="en-US" altLang="zh-CN" sz="2400" b="1"/>
              <a:t>Functions:</a:t>
            </a:r>
            <a:endParaRPr lang="en-US" altLang="zh-CN" sz="2400" b="1"/>
          </a:p>
          <a:p>
            <a:r>
              <a:rPr lang="en-US" altLang="zh-CN" sz="2200"/>
              <a:t>New Product Shelving</a:t>
            </a:r>
            <a:endParaRPr lang="en-US" altLang="zh-CN" sz="2200"/>
          </a:p>
          <a:p>
            <a:pPr lvl="1"/>
            <a:r>
              <a:rPr lang="en-US" altLang="zh-CN"/>
              <a:t>Add products from warehouse to shelves</a:t>
            </a:r>
            <a:endParaRPr lang="en-US" altLang="zh-CN"/>
          </a:p>
          <a:p>
            <a:pPr algn="l">
              <a:buClrTx/>
            </a:pPr>
            <a:r>
              <a:rPr lang="en-US" altLang="zh-CN" sz="2200"/>
              <a:t>Modify Sale Price</a:t>
            </a:r>
            <a:endParaRPr lang="en-US" altLang="zh-CN" sz="2200"/>
          </a:p>
          <a:p>
            <a:pPr lvl="1"/>
            <a:r>
              <a:rPr lang="en-US" altLang="zh-CN"/>
              <a:t>Update prices for shelf products.</a:t>
            </a:r>
            <a:endParaRPr lang="en-US" altLang="zh-CN"/>
          </a:p>
          <a:p>
            <a:pPr algn="l">
              <a:buClrTx/>
            </a:pPr>
            <a:r>
              <a:rPr lang="en-US" altLang="zh-CN" sz="2200"/>
              <a:t>Adjust Shelf Quantity</a:t>
            </a:r>
            <a:endParaRPr lang="en-US" altLang="zh-CN" sz="2200"/>
          </a:p>
          <a:p>
            <a:pPr lvl="1"/>
            <a:r>
              <a:rPr lang="en-US" altLang="zh-CN">
                <a:sym typeface="+mn-ea"/>
              </a:rPr>
              <a:t>Increase or decrease shelf product quantities</a:t>
            </a:r>
            <a:endParaRPr lang="en-US" altLang="zh-CN"/>
          </a:p>
          <a:p>
            <a:pPr lvl="0" algn="l">
              <a:buClrTx/>
            </a:pPr>
            <a:r>
              <a:rPr lang="en-US" altLang="zh-CN" sz="2200">
                <a:sym typeface="+mn-ea"/>
              </a:rPr>
              <a:t>Products Display</a:t>
            </a:r>
            <a:endParaRPr lang="en-US" altLang="zh-CN" sz="2200">
              <a:sym typeface="+mn-ea"/>
            </a:endParaRPr>
          </a:p>
          <a:p>
            <a:pPr marL="457200" lvl="1"/>
            <a:r>
              <a:rPr lang="en-US" altLang="zh-CN">
                <a:sym typeface="+mn-ea"/>
              </a:rPr>
              <a:t> Show details of products on shelves</a:t>
            </a:r>
            <a:endParaRPr lang="en-US" altLang="zh-CN"/>
          </a:p>
          <a:p>
            <a:pPr lvl="1"/>
            <a:endParaRPr lang="en-US" altLang="zh-CN"/>
          </a:p>
          <a:p>
            <a:endParaRPr lang="en-US" altLang="zh-CN"/>
          </a:p>
        </p:txBody>
      </p:sp>
      <p:pic>
        <p:nvPicPr>
          <p:cNvPr id="7" name="https://photo-static-api.fotomore.com/creative/vcg/veer/400/new/VCG41N508817809.jpg?uid=386&amp;timestamp=1732573232&amp;sign=dacad0b19300de7092beafe14f3dac6a" descr="货架与摇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86800" y="3657600"/>
            <a:ext cx="2435860" cy="23145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Sub-package 2</a:t>
            </a:r>
            <a:endParaRPr lang="en-US" altLang="zh-CN"/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en-CA" b="1" dirty="0">
                <a:sym typeface="+mn-ea"/>
              </a:rPr>
              <a:t>Customer Management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F328F3C-B2F0-4A85-ABDD-244BA071FC3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2800" dirty="0"/>
              <a:t>Sub-Package </a:t>
            </a:r>
            <a:r>
              <a:rPr lang="en-US" altLang="en-CA" sz="2800" dirty="0"/>
              <a:t>2</a:t>
            </a:r>
            <a:r>
              <a:rPr lang="en-CA" sz="2800" dirty="0"/>
              <a:t> Module </a:t>
            </a:r>
            <a:r>
              <a:rPr lang="en-US" altLang="en-CA" sz="2800" dirty="0"/>
              <a:t>1 -- Purchase Management</a:t>
            </a:r>
            <a:endParaRPr lang="en-US" altLang="en-CA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zh-CN" sz="2400" b="1"/>
              <a:t>Description:</a:t>
            </a:r>
            <a:r>
              <a:rPr lang="en-US" altLang="zh-CN"/>
              <a:t> Enables customer shopping activities.</a:t>
            </a:r>
            <a:endParaRPr lang="en-US" altLang="zh-CN"/>
          </a:p>
          <a:p>
            <a:r>
              <a:rPr lang="en-US" altLang="zh-CN" sz="2400" b="1"/>
              <a:t>Functions:</a:t>
            </a:r>
            <a:endParaRPr lang="en-US" altLang="zh-CN" sz="2400" b="1"/>
          </a:p>
          <a:p>
            <a:r>
              <a:rPr lang="en-US" altLang="zh-CN" sz="2200"/>
              <a:t>Product Browsing</a:t>
            </a:r>
            <a:endParaRPr lang="en-US" altLang="zh-CN" sz="2200"/>
          </a:p>
          <a:p>
            <a:pPr lvl="1"/>
            <a:r>
              <a:rPr lang="en-US" altLang="zh-CN"/>
              <a:t>View products available on shelves</a:t>
            </a:r>
            <a:endParaRPr lang="en-US" altLang="zh-CN"/>
          </a:p>
          <a:p>
            <a:pPr algn="l">
              <a:buClrTx/>
            </a:pPr>
            <a:r>
              <a:rPr lang="en-US" altLang="zh-CN" sz="2200"/>
              <a:t>Product Selection</a:t>
            </a:r>
            <a:endParaRPr lang="en-US" altLang="zh-CN" sz="2200"/>
          </a:p>
          <a:p>
            <a:pPr lvl="1"/>
            <a:r>
              <a:rPr lang="en-US" altLang="zh-CN"/>
              <a:t>Add or remove items from shopping cart</a:t>
            </a:r>
            <a:endParaRPr lang="en-US" altLang="zh-CN"/>
          </a:p>
          <a:p>
            <a:pPr algn="l">
              <a:buClrTx/>
            </a:pPr>
            <a:r>
              <a:rPr lang="en-US" altLang="zh-CN" sz="2200"/>
              <a:t>Checkout</a:t>
            </a:r>
            <a:endParaRPr lang="en-US" altLang="zh-CN" sz="2200"/>
          </a:p>
          <a:p>
            <a:pPr lvl="1"/>
            <a:r>
              <a:rPr lang="en-US" altLang="zh-CN"/>
              <a:t>Process and finalize customer purchases</a:t>
            </a:r>
            <a:endParaRPr lang="en-US" altLang="zh-CN"/>
          </a:p>
        </p:txBody>
      </p:sp>
      <p:pic>
        <p:nvPicPr>
          <p:cNvPr id="5" name="https://photo-static-api.fotomore.com/creative/vcg/veer/400/new/VCG41N477544070.jpg?uid=386&amp;timestamp=1732573384&amp;sign=d74b5abe692412c8f989e134955f8a0d" descr="明亮的图像，一个购物车在一个通道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10400" y="3124200"/>
            <a:ext cx="4102735" cy="271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2800" dirty="0"/>
              <a:t>Sub-Package </a:t>
            </a:r>
            <a:r>
              <a:rPr lang="en-US" altLang="en-CA" sz="2800" dirty="0"/>
              <a:t>2</a:t>
            </a:r>
            <a:r>
              <a:rPr lang="en-CA" sz="2800" dirty="0"/>
              <a:t> Module </a:t>
            </a:r>
            <a:r>
              <a:rPr lang="en-US" altLang="en-CA" sz="2800" dirty="0"/>
              <a:t>2 -- Records Management</a:t>
            </a:r>
            <a:endParaRPr lang="en-US" altLang="en-CA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28F3C-B2F0-4A85-ABDD-244BA071FC36}" type="slidenum">
              <a:rPr lang="en-US" smtClean="0"/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zh-CN" sz="2400" b="1"/>
              <a:t>Description: </a:t>
            </a:r>
            <a:r>
              <a:rPr lang="en-US" altLang="zh-CN"/>
              <a:t>Tracks customer purchase history and spending insights</a:t>
            </a:r>
            <a:endParaRPr lang="en-US" altLang="zh-CN"/>
          </a:p>
          <a:p>
            <a:r>
              <a:rPr lang="en-US" altLang="zh-CN" sz="2400" b="1"/>
              <a:t>Functions:</a:t>
            </a:r>
            <a:endParaRPr lang="en-US" altLang="zh-CN" sz="2400" b="1"/>
          </a:p>
          <a:p>
            <a:pPr algn="l">
              <a:buClrTx/>
            </a:pPr>
            <a:r>
              <a:rPr lang="en-US" altLang="zh-CN" sz="2200"/>
              <a:t>Add Record</a:t>
            </a:r>
            <a:endParaRPr lang="en-US" altLang="zh-CN" sz="2200"/>
          </a:p>
          <a:p>
            <a:pPr lvl="1" algn="l">
              <a:buClrTx/>
            </a:pPr>
            <a:r>
              <a:rPr lang="en-US" altLang="zh-CN" sz="2000"/>
              <a:t>add a purchase record</a:t>
            </a:r>
            <a:endParaRPr lang="en-US" altLang="zh-CN" sz="2000"/>
          </a:p>
          <a:p>
            <a:r>
              <a:rPr lang="en-US" altLang="zh-CN" sz="2200"/>
              <a:t>Purchase History</a:t>
            </a:r>
            <a:endParaRPr lang="en-US" altLang="zh-CN" sz="2200"/>
          </a:p>
          <a:p>
            <a:pPr lvl="1"/>
            <a:r>
              <a:rPr lang="en-US" altLang="zh-CN"/>
              <a:t>View historical purchase records</a:t>
            </a:r>
            <a:endParaRPr lang="en-US" altLang="zh-CN"/>
          </a:p>
          <a:p>
            <a:pPr algn="l">
              <a:buClrTx/>
            </a:pPr>
            <a:r>
              <a:rPr lang="en-US" altLang="zh-CN" sz="2200"/>
              <a:t>Customer Spending Insights </a:t>
            </a:r>
            <a:endParaRPr lang="en-US" altLang="zh-CN" sz="2200"/>
          </a:p>
          <a:p>
            <a:pPr lvl="1"/>
            <a:r>
              <a:rPr lang="en-US" altLang="zh-CN"/>
              <a:t>Provide spending statistics</a:t>
            </a:r>
            <a:endParaRPr lang="en-US" altLang="zh-CN"/>
          </a:p>
          <a:p>
            <a:pPr algn="l">
              <a:buClrTx/>
            </a:pPr>
            <a:r>
              <a:rPr lang="en-US" altLang="zh-CN" sz="2200"/>
              <a:t>Store Profit Analysis</a:t>
            </a:r>
            <a:endParaRPr lang="en-US" altLang="zh-CN" sz="2200"/>
          </a:p>
          <a:p>
            <a:pPr lvl="1"/>
            <a:r>
              <a:rPr lang="en-US" altLang="zh-CN"/>
              <a:t>Analyze sales and popular products</a:t>
            </a:r>
            <a:endParaRPr lang="en-US" altLang="zh-CN"/>
          </a:p>
        </p:txBody>
      </p:sp>
      <p:pic>
        <p:nvPicPr>
          <p:cNvPr id="5" name="https://photo-static-api.fotomore.com/creative/vcg/veer/400/new/VCG41N532854227.jpg?uid=386&amp;timestamp=1732573432&amp;sign=222528ec313817975e31f30e25ed00ec" descr="手写的数字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00800" y="3165475"/>
            <a:ext cx="4511040" cy="30067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2800"/>
              <a:t>Logic </a:t>
            </a:r>
            <a:endParaRPr lang="en-US" altLang="zh-CN" sz="280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F328F3C-B2F0-4A85-ABDD-244BA071FC36}" type="slidenum">
              <a:rPr lang="en-US" smtClean="0"/>
            </a:fld>
            <a:endParaRPr lang="en-US"/>
          </a:p>
        </p:txBody>
      </p:sp>
      <p:sp>
        <p:nvSpPr>
          <p:cNvPr id="5" name="圆角矩形 4"/>
          <p:cNvSpPr/>
          <p:nvPr/>
        </p:nvSpPr>
        <p:spPr>
          <a:xfrm>
            <a:off x="762000" y="1600200"/>
            <a:ext cx="2057400" cy="8382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Open Sans" panose="020B0606030504020204"/>
                <a:cs typeface="Open Sans" panose="020B0606030504020204"/>
              </a:rPr>
              <a:t>Add Product</a:t>
            </a:r>
            <a:endParaRPr lang="en-US" altLang="zh-CN" dirty="0" smtClean="0">
              <a:solidFill>
                <a:schemeClr val="tx1"/>
              </a:solidFill>
              <a:latin typeface="Open Sans" panose="020B0606030504020204"/>
              <a:cs typeface="Open Sans" panose="020B0606030504020204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4495800" y="1600200"/>
            <a:ext cx="2057400" cy="8382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Open Sans" panose="020B0606030504020204"/>
                <a:cs typeface="Open Sans" panose="020B0606030504020204"/>
              </a:rPr>
              <a:t>Inventory Display</a:t>
            </a:r>
            <a:endParaRPr lang="en-US" altLang="zh-CN" dirty="0" smtClean="0">
              <a:solidFill>
                <a:schemeClr val="tx1"/>
              </a:solidFill>
              <a:latin typeface="Open Sans" panose="020B0606030504020204"/>
              <a:cs typeface="Open Sans" panose="020B0606030504020204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8229600" y="1600200"/>
            <a:ext cx="2057400" cy="8382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Open Sans" panose="020B0606030504020204"/>
                <a:cs typeface="Open Sans" panose="020B0606030504020204"/>
              </a:rPr>
              <a:t>Add to shelf</a:t>
            </a:r>
            <a:endParaRPr lang="en-US" altLang="zh-CN" dirty="0" smtClean="0">
              <a:solidFill>
                <a:schemeClr val="tx1"/>
              </a:solidFill>
              <a:latin typeface="Open Sans" panose="020B0606030504020204"/>
              <a:cs typeface="Open Sans" panose="020B0606030504020204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8229600" y="4191000"/>
            <a:ext cx="2057400" cy="8382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Open Sans" panose="020B0606030504020204"/>
                <a:cs typeface="Open Sans" panose="020B0606030504020204"/>
                <a:sym typeface="+mn-ea"/>
              </a:rPr>
              <a:t>Customer Selects</a:t>
            </a:r>
            <a:endParaRPr lang="zh-CN" altLang="en-US" dirty="0" smtClean="0">
              <a:solidFill>
                <a:schemeClr val="tx1"/>
              </a:solidFill>
              <a:latin typeface="Open Sans" panose="020B0606030504020204"/>
              <a:cs typeface="Open Sans" panose="020B0606030504020204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495800" y="4191000"/>
            <a:ext cx="2057400" cy="8382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Open Sans" panose="020B0606030504020204"/>
                <a:cs typeface="Open Sans" panose="020B0606030504020204"/>
              </a:rPr>
              <a:t>Checkout</a:t>
            </a:r>
            <a:endParaRPr lang="en-US" altLang="zh-CN" dirty="0" smtClean="0">
              <a:solidFill>
                <a:schemeClr val="tx1"/>
              </a:solidFill>
              <a:latin typeface="Open Sans" panose="020B0606030504020204"/>
              <a:cs typeface="Open Sans" panose="020B0606030504020204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762000" y="4191000"/>
            <a:ext cx="2057400" cy="8382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Open Sans" panose="020B0606030504020204"/>
                <a:cs typeface="Open Sans" panose="020B0606030504020204"/>
              </a:rPr>
              <a:t>Records</a:t>
            </a:r>
            <a:endParaRPr lang="en-US" altLang="zh-CN" dirty="0" smtClean="0">
              <a:solidFill>
                <a:schemeClr val="tx1"/>
              </a:solidFill>
              <a:latin typeface="Open Sans" panose="020B0606030504020204"/>
              <a:cs typeface="Open Sans" panose="020B0606030504020204"/>
            </a:endParaRPr>
          </a:p>
        </p:txBody>
      </p:sp>
      <p:cxnSp>
        <p:nvCxnSpPr>
          <p:cNvPr id="41" name="直接箭头连接符 40"/>
          <p:cNvCxnSpPr>
            <a:stCxn id="5" idx="3"/>
            <a:endCxn id="6" idx="1"/>
          </p:cNvCxnSpPr>
          <p:nvPr/>
        </p:nvCxnSpPr>
        <p:spPr>
          <a:xfrm>
            <a:off x="2819400" y="2019300"/>
            <a:ext cx="16764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/>
          <p:nvPr/>
        </p:nvCxnSpPr>
        <p:spPr>
          <a:xfrm>
            <a:off x="6553200" y="2019300"/>
            <a:ext cx="16764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7" idx="2"/>
            <a:endCxn id="8" idx="0"/>
          </p:cNvCxnSpPr>
          <p:nvPr/>
        </p:nvCxnSpPr>
        <p:spPr>
          <a:xfrm>
            <a:off x="9258300" y="2438400"/>
            <a:ext cx="0" cy="175260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>
            <a:stCxn id="8" idx="1"/>
            <a:endCxn id="9" idx="3"/>
          </p:cNvCxnSpPr>
          <p:nvPr/>
        </p:nvCxnSpPr>
        <p:spPr>
          <a:xfrm flipH="1">
            <a:off x="6553200" y="4610100"/>
            <a:ext cx="16764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/>
          <p:nvPr/>
        </p:nvCxnSpPr>
        <p:spPr>
          <a:xfrm flipH="1">
            <a:off x="2819400" y="4610100"/>
            <a:ext cx="16764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文本框 58"/>
          <p:cNvSpPr txBox="1"/>
          <p:nvPr/>
        </p:nvSpPr>
        <p:spPr>
          <a:xfrm>
            <a:off x="749935" y="2679065"/>
            <a:ext cx="40640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</a:rPr>
              <a:t>Module: Warehouse Management</a:t>
            </a:r>
            <a:endParaRPr lang="en-US" altLang="zh-CN" sz="1400" dirty="0" smtClean="0">
              <a:latin typeface="Open Sans" panose="020B0606030504020204"/>
              <a:cs typeface="Open Sans" panose="020B0606030504020204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</a:rPr>
              <a:t>function: add_product()</a:t>
            </a:r>
            <a:endParaRPr lang="en-US" altLang="zh-CN" sz="1400" dirty="0" smtClean="0">
              <a:latin typeface="Open Sans" panose="020B0606030504020204"/>
              <a:cs typeface="Open Sans" panose="020B0606030504020204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</a:rPr>
              <a:t>(Id, name, category, purchase_price, entry_date, quantity)</a:t>
            </a:r>
            <a:endParaRPr lang="en-US" altLang="zh-CN" sz="1400" dirty="0" smtClean="0">
              <a:latin typeface="Open Sans" panose="020B0606030504020204"/>
              <a:cs typeface="Open Sans" panose="020B0606030504020204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4443730" y="264668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Module: Warehouse Management</a:t>
            </a:r>
            <a:endParaRPr lang="en-US" altLang="zh-CN" sz="1400" dirty="0" smtClean="0">
              <a:latin typeface="Open Sans" panose="020B0606030504020204"/>
              <a:cs typeface="Open Sans" panose="020B0606030504020204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function: </a:t>
            </a:r>
            <a:r>
              <a:rPr lang="en-US" altLang="zh-CN" sz="1400" dirty="0" smtClean="0">
                <a:latin typeface="Open Sans" panose="020B0606030504020204"/>
                <a:cs typeface="Open Sans" panose="020B0606030504020204"/>
              </a:rPr>
              <a:t>display()</a:t>
            </a:r>
            <a:endParaRPr lang="en-US" altLang="zh-CN" sz="1400" dirty="0" smtClean="0">
              <a:latin typeface="Open Sans" panose="020B0606030504020204"/>
              <a:cs typeface="Open Sans" panose="020B0606030504020204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8077200" y="762000"/>
            <a:ext cx="6096000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Module: Sales Management</a:t>
            </a:r>
            <a:endParaRPr lang="en-US" altLang="zh-CN" sz="1400" dirty="0" smtClean="0">
              <a:latin typeface="Open Sans" panose="020B0606030504020204"/>
              <a:cs typeface="Open Sans" panose="020B0606030504020204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function: add_newproduct()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Id, quantity, sale_price 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8204200" y="5257800"/>
            <a:ext cx="6096000" cy="1168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Module: Purchase Management</a:t>
            </a:r>
            <a:endParaRPr lang="en-US" altLang="zh-CN" sz="1400" dirty="0" smtClean="0">
              <a:latin typeface="Open Sans" panose="020B0606030504020204"/>
              <a:cs typeface="Open Sans" panose="020B0606030504020204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function: choose()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other functions needed: display()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recording: name, sale_price, quantity, 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purchase_price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4443730" y="5334000"/>
            <a:ext cx="6096000" cy="1168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Module: Purchase Management</a:t>
            </a:r>
            <a:endParaRPr lang="en-US" altLang="zh-CN" sz="1400" dirty="0" smtClean="0">
              <a:latin typeface="Open Sans" panose="020B0606030504020204"/>
              <a:cs typeface="Open Sans" panose="020B0606030504020204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function: checkout()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other functions needed: add_record()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recording: membership, items’ information 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 total_cost, profit 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749935" y="5334000"/>
            <a:ext cx="609600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Module: Records Management</a:t>
            </a:r>
            <a:endParaRPr lang="en-US" altLang="zh-CN" sz="1400" dirty="0" smtClean="0">
              <a:latin typeface="Open Sans" panose="020B0606030504020204"/>
              <a:cs typeface="Open Sans" panose="020B0606030504020204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function: get_history(), get_total(), 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  <a:p>
            <a:r>
              <a:rPr lang="en-US" altLang="zh-CN" sz="1400" dirty="0" smtClean="0">
                <a:latin typeface="Open Sans" panose="020B0606030504020204"/>
                <a:cs typeface="Open Sans" panose="020B0606030504020204"/>
                <a:sym typeface="+mn-ea"/>
              </a:rPr>
              <a:t>supermarket_situation()</a:t>
            </a:r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  <a:p>
            <a:endParaRPr lang="en-US" altLang="zh-CN" sz="1400" dirty="0" smtClean="0">
              <a:latin typeface="Open Sans" panose="020B0606030504020204"/>
              <a:cs typeface="Open Sans" panose="020B0606030504020204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resource_record_key" val="{&quot;10&quot;:[50001979,21556617,21573768,21592621,21571630]}"/>
</p:tagLst>
</file>

<file path=ppt/theme/theme1.xml><?xml version="1.0" encoding="utf-8"?>
<a:theme xmlns:a="http://schemas.openxmlformats.org/drawingml/2006/main" name="Lectures (2017)">
  <a:themeElements>
    <a:clrScheme name="Lecture Note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9FE13C"/>
      </a:accent2>
      <a:accent3>
        <a:srgbClr val="8AAFF6"/>
      </a:accent3>
      <a:accent4>
        <a:srgbClr val="808080"/>
      </a:accent4>
      <a:accent5>
        <a:srgbClr val="5F5F5F"/>
      </a:accent5>
      <a:accent6>
        <a:srgbClr val="4D4D4D"/>
      </a:accent6>
      <a:hlink>
        <a:srgbClr val="1959EA"/>
      </a:hlink>
      <a:folHlink>
        <a:srgbClr val="1959E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  <a:latin typeface="Open Sans" panose="020B0606030504020204"/>
            <a:cs typeface="Open Sans" panose="020B0606030504020204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400" dirty="0" smtClean="0">
            <a:latin typeface="Open Sans" panose="020B0606030504020204"/>
            <a:cs typeface="Open Sans" panose="020B0606030504020204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Lectures (2017)</Template>
  <TotalTime>0</TotalTime>
  <Words>2128</Words>
  <Application>WPS 演示</Application>
  <PresentationFormat>Widescreen</PresentationFormat>
  <Paragraphs>135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3" baseType="lpstr">
      <vt:lpstr>Arial</vt:lpstr>
      <vt:lpstr>宋体</vt:lpstr>
      <vt:lpstr>Wingdings</vt:lpstr>
      <vt:lpstr>Open Sans</vt:lpstr>
      <vt:lpstr>Lucida Grande</vt:lpstr>
      <vt:lpstr>Consolas</vt:lpstr>
      <vt:lpstr>Consolas</vt:lpstr>
      <vt:lpstr>Arial</vt:lpstr>
      <vt:lpstr>Open Sans</vt:lpstr>
      <vt:lpstr>微软雅黑</vt:lpstr>
      <vt:lpstr>Arial Unicode MS</vt:lpstr>
      <vt:lpstr>Calibri</vt:lpstr>
      <vt:lpstr>Calibri</vt:lpstr>
      <vt:lpstr>Lectures (2017)</vt:lpstr>
      <vt:lpstr>Project/Package Title</vt:lpstr>
      <vt:lpstr>Introduction</vt:lpstr>
      <vt:lpstr>PowerPoint 演示文稿</vt:lpstr>
      <vt:lpstr>Sub-Package 1 Module 1</vt:lpstr>
      <vt:lpstr>Sub-Package 1 Module 1 -- Warehouse Management</vt:lpstr>
      <vt:lpstr>Subpackage 1</vt:lpstr>
      <vt:lpstr>Sub-Package 1 Module 2 -- Sales Management</vt:lpstr>
      <vt:lpstr>Sub-Package 2 Module 1 -- Sales Management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Accessibility</dc:title>
  <dc:creator>mkhasan</dc:creator>
  <cp:lastModifiedBy>漠凉</cp:lastModifiedBy>
  <cp:revision>26</cp:revision>
  <cp:lastPrinted>2018-04-02T13:23:00Z</cp:lastPrinted>
  <dcterms:created xsi:type="dcterms:W3CDTF">2013-03-27T01:26:00Z</dcterms:created>
  <dcterms:modified xsi:type="dcterms:W3CDTF">2024-11-25T23:23:27Z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13632FD1910F4938A8373C4A6DEF876B_13</vt:lpwstr>
  </property>
  <property fmtid="{D5CDD505-2E9C-101B-9397-08002B2CF9AE}" pid="3" name="KSOProductBuildVer">
    <vt:lpwstr>2052-12.1.0.18912</vt:lpwstr>
  </property>
</Properties>
</file>

<file path=docProps/thumbnail.jpeg>
</file>